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3.tif"/><Relationship Id="rId5" Type="http://schemas.openxmlformats.org/officeDocument/2006/relationships/image" Target="../media/image5.tif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6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7.tif"/><Relationship Id="rId4" Type="http://schemas.openxmlformats.org/officeDocument/2006/relationships/image" Target="../media/image8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TR预估进化之路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CTR预估进化之路</a:t>
            </a:r>
          </a:p>
        </p:txBody>
      </p:sp>
      <p:sp>
        <p:nvSpPr>
          <p:cNvPr id="120" name="By Jachinnie"/>
          <p:cNvSpPr txBox="1"/>
          <p:nvPr>
            <p:ph type="subTitle" sz="quarter" idx="1"/>
          </p:nvPr>
        </p:nvSpPr>
        <p:spPr>
          <a:xfrm>
            <a:off x="2438400" y="5410200"/>
            <a:ext cx="10464800" cy="1130300"/>
          </a:xfrm>
          <a:prstGeom prst="rect">
            <a:avLst/>
          </a:prstGeom>
        </p:spPr>
        <p:txBody>
          <a:bodyPr/>
          <a:lstStyle/>
          <a:p>
            <a:pPr lvl="8" marL="0" indent="1828800" algn="ctr">
              <a:spcBef>
                <a:spcPts val="0"/>
              </a:spcBef>
              <a:buSzTx/>
              <a:buNone/>
              <a:defRPr sz="3200"/>
            </a:pPr>
            <a:r>
              <a:t>By Jachinnie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154" name="Lasso 回归…"/>
          <p:cNvSpPr txBox="1"/>
          <p:nvPr>
            <p:ph type="body" idx="1"/>
          </p:nvPr>
        </p:nvSpPr>
        <p:spPr>
          <a:xfrm>
            <a:off x="952500" y="1178381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Lasso 回归</a:t>
            </a:r>
          </a:p>
          <a:p>
            <a:pPr/>
            <a:r>
              <a:t>Ridge 回归</a:t>
            </a:r>
          </a:p>
        </p:txBody>
      </p:sp>
      <p:pic>
        <p:nvPicPr>
          <p:cNvPr id="1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0224" y="4156531"/>
            <a:ext cx="61087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6115" y="5397510"/>
            <a:ext cx="71374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5671" y="2509153"/>
            <a:ext cx="4203701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72719" y="2458787"/>
            <a:ext cx="7510080" cy="837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2480" y="6170759"/>
            <a:ext cx="3550083" cy="2876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56886" y="6115963"/>
            <a:ext cx="3389572" cy="2986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2"/>
      <p:bldP build="whole" bldLvl="1" animBg="1" rev="0" advAuto="0" spid="160" grpId="4"/>
      <p:bldP build="whole" bldLvl="1" animBg="1" rev="0" advAuto="0" spid="155" grpId="1"/>
      <p:bldP build="whole" bldLvl="1" animBg="1" rev="0" advAuto="0" spid="159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163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562" y="2141744"/>
            <a:ext cx="12647676" cy="745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167" name="GBDT+LR  FACEBOOK的论文…"/>
          <p:cNvSpPr txBox="1"/>
          <p:nvPr>
            <p:ph type="body" idx="1"/>
          </p:nvPr>
        </p:nvSpPr>
        <p:spPr>
          <a:xfrm>
            <a:off x="838200" y="615054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GBDT+LR  FACEBOOK的论文</a:t>
            </a:r>
          </a:p>
          <a:p>
            <a:pPr/>
            <a:r>
              <a:t>GBDT：gradient boosting decision tree</a:t>
            </a:r>
          </a:p>
        </p:txBody>
      </p:sp>
      <p:pic>
        <p:nvPicPr>
          <p:cNvPr id="1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138" y="5095408"/>
            <a:ext cx="5671425" cy="2835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9888" y="6545007"/>
            <a:ext cx="7035801" cy="270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1"/>
      <p:bldP build="whole" bldLvl="1" animBg="1" rev="0" advAuto="0" spid="169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172" name="GBDT+LR"/>
          <p:cNvSpPr txBox="1"/>
          <p:nvPr>
            <p:ph type="body" idx="1"/>
          </p:nvPr>
        </p:nvSpPr>
        <p:spPr>
          <a:xfrm>
            <a:off x="952499" y="321141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GBDT+LR</a:t>
            </a:r>
          </a:p>
        </p:txBody>
      </p:sp>
      <p:pic>
        <p:nvPicPr>
          <p:cNvPr id="1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353" y="4036776"/>
            <a:ext cx="6083301" cy="474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2773" y="3892647"/>
            <a:ext cx="6083301" cy="5038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6710" y="3794567"/>
            <a:ext cx="5955428" cy="5234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  <p:bldP build="whole" bldLvl="1" animBg="1" rev="0" advAuto="0" spid="174" grpId="2"/>
      <p:bldP build="whole" bldLvl="1" animBg="1" rev="0" advAuto="0" spid="175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178" name="针对高维度id类特征的改进方案"/>
          <p:cNvSpPr txBox="1"/>
          <p:nvPr>
            <p:ph type="body" idx="1"/>
          </p:nvPr>
        </p:nvSpPr>
        <p:spPr>
          <a:xfrm>
            <a:off x="511631" y="157856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针对高维度id类特征的改进方案</a:t>
            </a:r>
          </a:p>
        </p:txBody>
      </p:sp>
      <p:pic>
        <p:nvPicPr>
          <p:cNvPr id="1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035" y="3882569"/>
            <a:ext cx="7861301" cy="2707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5085" y="6768174"/>
            <a:ext cx="7861301" cy="280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183" name="GBDT+LR需要注意的点：树的数量不能太多，深度也不能太深。 一般来说30棵树，深度7左右，学习率0.1，效果比较好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GBDT+LR需要注意的点：树的数量不能太多，深度也不能太深。 一般来说30棵树，深度7左右，学习率0.1，效果比较好。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186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562" y="2141744"/>
            <a:ext cx="12647676" cy="745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190" name="FM，FFM"/>
          <p:cNvSpPr txBox="1"/>
          <p:nvPr>
            <p:ph type="body" idx="1"/>
          </p:nvPr>
        </p:nvSpPr>
        <p:spPr>
          <a:xfrm>
            <a:off x="789215" y="370127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FM，FFM</a:t>
            </a:r>
          </a:p>
        </p:txBody>
      </p:sp>
      <p:pic>
        <p:nvPicPr>
          <p:cNvPr id="19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448" y="4155622"/>
            <a:ext cx="5308601" cy="118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710" y="7541966"/>
            <a:ext cx="60579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676" y="5567323"/>
            <a:ext cx="5352145" cy="992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2011" y="3489489"/>
            <a:ext cx="6906008" cy="3659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07170" y="7352147"/>
            <a:ext cx="5918201" cy="102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2"/>
      <p:bldP build="whole" bldLvl="1" animBg="1" rev="0" advAuto="0" spid="193" grpId="3"/>
      <p:bldP build="whole" bldLvl="1" animBg="1" rev="0" advAuto="0" spid="192" grpId="5"/>
      <p:bldP build="whole" bldLvl="1" animBg="1" rev="0" advAuto="0" spid="195" grpId="4"/>
      <p:bldP build="whole" bldLvl="1" animBg="1" rev="0" advAuto="0" spid="19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198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562" y="2141744"/>
            <a:ext cx="12647676" cy="745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202" name="阿里的MLR（Mixed lr）"/>
          <p:cNvSpPr txBox="1"/>
          <p:nvPr>
            <p:ph type="body" idx="1"/>
          </p:nvPr>
        </p:nvSpPr>
        <p:spPr>
          <a:xfrm>
            <a:off x="952500" y="59886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阿里的MLR（Mixed lr）</a:t>
            </a:r>
          </a:p>
        </p:txBody>
      </p:sp>
      <p:pic>
        <p:nvPicPr>
          <p:cNvPr id="20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707" y="3867150"/>
            <a:ext cx="7442201" cy="374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TR预估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CTR预估进化之路</a:t>
            </a:r>
          </a:p>
        </p:txBody>
      </p:sp>
      <p:pic>
        <p:nvPicPr>
          <p:cNvPr id="1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700" y="2590800"/>
            <a:ext cx="8153400" cy="563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206" name="阿里的ML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3192" indent="-393192" defTabSz="502412">
              <a:spcBef>
                <a:spcPts val="3600"/>
              </a:spcBef>
              <a:defRPr sz="3268"/>
            </a:pPr>
            <a:r>
              <a:t>阿里的MLR</a:t>
            </a:r>
          </a:p>
          <a:p>
            <a:pPr marL="393192" indent="-393192" defTabSz="502412">
              <a:spcBef>
                <a:spcPts val="3600"/>
              </a:spcBef>
              <a:defRPr sz="3268"/>
            </a:pPr>
            <a:r>
              <a:t>优点：MLR通过先验知识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对样本空间的划分</a:t>
            </a:r>
            <a:r>
              <a:t>可以有效提升LR对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非线性的拟合能力</a:t>
            </a:r>
            <a:r>
              <a:t>，比较适合于电商场景，如3C类和服装类不需要分别训练各自不同的LR模型，学生人群和上班族也不需要单独训练各自的LR，在一个LR模型中可以搞定。模型的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迁移能力</a:t>
            </a:r>
            <a:r>
              <a:t>比较强。</a:t>
            </a:r>
          </a:p>
          <a:p>
            <a:pPr marL="393192" indent="-393192" defTabSz="502412">
              <a:spcBef>
                <a:spcPts val="3600"/>
              </a:spcBef>
              <a:defRPr sz="3268"/>
            </a:pPr>
            <a:r>
              <a:t>缺点：MLR中超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参数m</a:t>
            </a:r>
            <a:r>
              <a:t>需要人工去调，另外还是有LR共性的缺点，如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需要人工特征组合</a:t>
            </a:r>
            <a:r>
              <a:t>和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人工离散化分桶</a:t>
            </a:r>
            <a:r>
              <a:t>等。还有最重要的是非凸函数，优化初始化比较难。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209" name="之前都是从LR的生态圈来讲述模型的进化之路。下面我们从神经网络的生态圈来讲述模型的进化之路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之前都是从LR的生态圈来讲述模型的进化之路。下面我们从神经网络的生态圈来讲述模型的进化之路。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212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919" y="2679699"/>
            <a:ext cx="8458201" cy="610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模型的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模型的进化之路</a:t>
            </a:r>
          </a:p>
        </p:txBody>
      </p:sp>
      <p:sp>
        <p:nvSpPr>
          <p:cNvPr id="216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299" y="2633435"/>
            <a:ext cx="10998201" cy="655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220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995" y="2235200"/>
            <a:ext cx="8839201" cy="699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8566" y="5681423"/>
            <a:ext cx="7209548" cy="3873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225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277" y="2253352"/>
            <a:ext cx="64643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7453" y="3411757"/>
            <a:ext cx="4572001" cy="560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2777" y="5199735"/>
            <a:ext cx="5829301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231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102" y="3413056"/>
            <a:ext cx="11253355" cy="5468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8015" y="2716178"/>
            <a:ext cx="4318001" cy="50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236" name="大部分的神经网络模型对向量之间的处理都是采用加法操作，而FM 则是通过向量之间的乘法来衡量两者之间的关系。我们知道乘法关系其实相当于逻辑“且”的关系，拿上述例子来说，只有特征是学生而且在上海的人才有更大的概率去点击迪斯尼广告。但是加法仅相当于逻辑中“或”的关系，显然“且”比“或”更能严格区分目标变量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大部分的神经网络模型对向量之间的处理都是采用加法操作，而FM 则是通过向量之间的乘法来衡量两者之间的关系。我们知道乘法关系其实相当于逻辑“且”的关系，拿上述例子来说，只有特征是学生而且在上海的人才有更大的概率去点击迪斯尼广告。但是加法仅相当于逻辑中“或”的关系，显然“且”比“或”更能严格区分目标变量。</a:t>
            </a:r>
          </a:p>
        </p:txBody>
      </p:sp>
      <p:pic>
        <p:nvPicPr>
          <p:cNvPr id="2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0709" y="2649388"/>
            <a:ext cx="35941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329" y="3354677"/>
            <a:ext cx="9983302" cy="6181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241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209" y="2623352"/>
            <a:ext cx="36195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549" y="3263650"/>
            <a:ext cx="10841702" cy="2566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8117" y="6050972"/>
            <a:ext cx="6184901" cy="297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247" name="可以在不同的层数中加入特征，具有很有的动态效果和可解释性。"/>
          <p:cNvSpPr txBox="1"/>
          <p:nvPr>
            <p:ph type="body" idx="1"/>
          </p:nvPr>
        </p:nvSpPr>
        <p:spPr>
          <a:xfrm>
            <a:off x="952499" y="4183837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可以在不同的层数中加入特征，具有很有的动态效果和可解释性。</a:t>
            </a:r>
          </a:p>
        </p:txBody>
      </p:sp>
      <p:pic>
        <p:nvPicPr>
          <p:cNvPr id="24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607" y="2622755"/>
            <a:ext cx="7810501" cy="393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TR预估问题介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CTR预估问题介绍</a:t>
            </a:r>
          </a:p>
        </p:txBody>
      </p:sp>
      <p:sp>
        <p:nvSpPr>
          <p:cNvPr id="126" name="预估用户点击的概率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预估用户点击的概率</a:t>
            </a:r>
          </a:p>
          <a:p>
            <a:pPr/>
            <a:r>
              <a:t>本质形式：ctr=P(click=1|ad,user,context)或者 y = F（x）</a:t>
            </a:r>
          </a:p>
        </p:txBody>
      </p:sp>
      <p:pic>
        <p:nvPicPr>
          <p:cNvPr id="12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3508" y="6875210"/>
            <a:ext cx="6703584" cy="2677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结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结束</a:t>
            </a:r>
          </a:p>
        </p:txBody>
      </p:sp>
      <p:sp>
        <p:nvSpPr>
          <p:cNvPr id="251" name="谢谢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谢谢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TR的特征工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CTR的特征工程</a:t>
            </a:r>
          </a:p>
        </p:txBody>
      </p:sp>
      <p:sp>
        <p:nvSpPr>
          <p:cNvPr id="130" name="特征决定上限，模型决定如何接近上限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特征决定上限，模型决定如何接近上限。</a:t>
            </a:r>
          </a:p>
          <a:p>
            <a:pPr/>
            <a:r>
              <a:t>CTR三种特征：</a:t>
            </a:r>
          </a:p>
        </p:txBody>
      </p:sp>
      <p:pic>
        <p:nvPicPr>
          <p:cNvPr id="1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3120" y="6030668"/>
            <a:ext cx="5994401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TR的特征工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CTR的特征工程</a:t>
            </a:r>
          </a:p>
        </p:txBody>
      </p:sp>
      <p:sp>
        <p:nvSpPr>
          <p:cNvPr id="134" name="特征选择：覆盖率、相关度。天然可以用于特征选择的模型：Lasso回归、random forest、gbdt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特征选择：覆盖率、相关度。天然可以用于特征选择的模型：Lasso回归、random forest、gbdt。</a:t>
            </a:r>
          </a:p>
          <a:p>
            <a:pPr/>
            <a:r>
              <a:t>特征过滤：去相似度很高的特征，提高鲁棒性。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TR的特征工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CTR的特征工程</a:t>
            </a:r>
          </a:p>
        </p:txBody>
      </p:sp>
      <p:sp>
        <p:nvSpPr>
          <p:cNvPr id="137" name="特征变换：根据不同分布做不同的变换，如长尾分布取log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特征变换：根据不同分布做不同的变换，如长尾分布取log等</a:t>
            </a:r>
          </a:p>
          <a:p>
            <a:pPr/>
            <a:r>
              <a:t>特征编码：onehot、统计量、word2vec等</a:t>
            </a:r>
          </a:p>
          <a:p>
            <a:pPr/>
            <a:r>
              <a:t>特征降维：hashtrick、PCA等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TR的特征工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CTR的特征工程</a:t>
            </a:r>
          </a:p>
        </p:txBody>
      </p:sp>
      <p:sp>
        <p:nvSpPr>
          <p:cNvPr id="140" name="比赛中一些比较特别的特征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比赛中一些比较特别的特征：</a:t>
            </a:r>
          </a:p>
          <a:p>
            <a:pPr/>
            <a:r>
              <a:t>1. 利用word2vec进行编码</a:t>
            </a:r>
          </a:p>
          <a:p>
            <a:pPr/>
            <a:r>
              <a:t>2. 时序类特征：点击序列如（0，0，0，1），点击行为前后时间差等。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143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562" y="2141744"/>
            <a:ext cx="12647676" cy="745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模型进化之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模型进化之路</a:t>
            </a:r>
          </a:p>
        </p:txBody>
      </p:sp>
      <p:sp>
        <p:nvSpPr>
          <p:cNvPr id="147" name="Naive logistic回归（LR）"/>
          <p:cNvSpPr txBox="1"/>
          <p:nvPr>
            <p:ph type="body" idx="1"/>
          </p:nvPr>
        </p:nvSpPr>
        <p:spPr>
          <a:xfrm>
            <a:off x="952500" y="231330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Naive logistic回归（LR）</a:t>
            </a:r>
          </a:p>
        </p:txBody>
      </p:sp>
      <p:pic>
        <p:nvPicPr>
          <p:cNvPr id="14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2532" y="4381500"/>
            <a:ext cx="31496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0397" y="4508499"/>
            <a:ext cx="4203701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1623" y="5556692"/>
            <a:ext cx="3771901" cy="256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9053" y="8306684"/>
            <a:ext cx="11049001" cy="123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